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76" r:id="rId11"/>
    <p:sldId id="278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32808" autoAdjust="0"/>
  </p:normalViewPr>
  <p:slideViewPr>
    <p:cSldViewPr snapToGrid="0" showGuides="1">
      <p:cViewPr varScale="1">
        <p:scale>
          <a:sx n="109" d="100"/>
          <a:sy n="109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tags" Target="tags/tag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5A562-550E-4408-8EC9-9CC8F4317B45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CF5B0-6994-4D8B-8EB4-102BA17B1F0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3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1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0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7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1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37405-ABB4-4588-A42F-134A6CF91964}" type="datetimeFigureOut">
              <a:rPr lang="en-US" smtClean="0"/>
              <a:pPr/>
              <a:t>05-11-15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A323-68EB-4D1B-AD4C-E7192410F5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0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www.memoriachilena.c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5FANF1Dk5ao/Ui-DkatAkrI/AAAAAAAATM4/15y5I3AYNB4/s1600/ebbets.obreros.viga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534"/>
            <a:ext cx="9133996" cy="68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417198" y="1132567"/>
            <a:ext cx="6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800" dirty="0">
                <a:latin typeface="Berlin Sans FB Demi" panose="020E0802020502020306" pitchFamily="34" charset="0"/>
              </a:rPr>
              <a:t>LA CUESTIÓN SOCIAL</a:t>
            </a:r>
          </a:p>
        </p:txBody>
      </p:sp>
      <p:pic>
        <p:nvPicPr>
          <p:cNvPr id="4" name="Picture 2" descr="http://static.losojosdehipatia.com.es/wp-content/uploads/1mayo_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0614" y="2990612"/>
            <a:ext cx="6803265" cy="30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3"/>
          <p:cNvSpPr/>
          <p:nvPr/>
        </p:nvSpPr>
        <p:spPr>
          <a:xfrm>
            <a:off x="122086" y="169949"/>
            <a:ext cx="3963959" cy="6154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Colegio SSCC-Providencia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Asignatura: </a:t>
            </a:r>
            <a:r>
              <a:rPr lang="es-C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Historia, Geografía </a:t>
            </a:r>
            <a:r>
              <a:rPr lang="es-C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y Cs. Sociales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Nivel: 8º Básico</a:t>
            </a:r>
          </a:p>
        </p:txBody>
      </p:sp>
    </p:spTree>
    <p:extLst>
      <p:ext uri="{BB962C8B-B14F-4D97-AF65-F5344CB8AC3E}">
        <p14:creationId xmlns:p14="http://schemas.microsoft.com/office/powerpoint/2010/main" val="387005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5FANF1Dk5ao/Ui-DkatAkrI/AAAAAAAATM4/15y5I3AYNB4/s1600/ebbets.obreros.viga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509"/>
            <a:ext cx="9144000" cy="68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2219"/>
              </p:ext>
            </p:extLst>
          </p:nvPr>
        </p:nvGraphicFramePr>
        <p:xfrm>
          <a:off x="360608" y="1828800"/>
          <a:ext cx="8603088" cy="380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696"/>
                <a:gridCol w="2867696"/>
                <a:gridCol w="2867696"/>
              </a:tblGrid>
              <a:tr h="1047038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>
                          <a:latin typeface="Arial Rounded MT Bold" panose="020F0704030504030204" pitchFamily="34" charset="0"/>
                        </a:rPr>
                        <a:t>Ideologías</a:t>
                      </a:r>
                      <a:endParaRPr lang="es-CL" sz="2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>
                          <a:latin typeface="Arial Rounded MT Bold" panose="020F0704030504030204" pitchFamily="34" charset="0"/>
                        </a:rPr>
                        <a:t>Medidas del Estado</a:t>
                      </a:r>
                      <a:endParaRPr lang="es-CL" sz="2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>
                          <a:latin typeface="Arial Rounded MT Bold" panose="020F0704030504030204" pitchFamily="34" charset="0"/>
                        </a:rPr>
                        <a:t>Medidas sociales</a:t>
                      </a:r>
                      <a:endParaRPr lang="es-CL" sz="2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1277813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Arial Rounded MT Bold" panose="020F0704030504030204" pitchFamily="34" charset="0"/>
                        </a:rPr>
                        <a:t>Marxismo</a:t>
                      </a:r>
                    </a:p>
                    <a:p>
                      <a:endParaRPr lang="es-CL" sz="2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Arial Rounded MT Bold" panose="020F0704030504030204" pitchFamily="34" charset="0"/>
                        </a:rPr>
                        <a:t>Leyes laborales</a:t>
                      </a:r>
                      <a:endParaRPr lang="es-CL" sz="2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Arial Rounded MT Bold" panose="020F0704030504030204" pitchFamily="34" charset="0"/>
                        </a:rPr>
                        <a:t>Doctrina Social de la Iglesia</a:t>
                      </a:r>
                      <a:endParaRPr lang="es-CL" sz="2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740321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Arial Rounded MT Bold" panose="020F0704030504030204" pitchFamily="34" charset="0"/>
                        </a:rPr>
                        <a:t>Anarquismo</a:t>
                      </a:r>
                      <a:endParaRPr lang="es-CL" sz="2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740321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Arial Rounded MT Bold" panose="020F0704030504030204" pitchFamily="34" charset="0"/>
                        </a:rPr>
                        <a:t>Capitalismo</a:t>
                      </a:r>
                      <a:endParaRPr lang="es-CL" sz="2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632620" y="6078828"/>
            <a:ext cx="2331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Arial Rounded MT Bold" panose="020F0704030504030204" pitchFamily="34" charset="0"/>
              </a:rPr>
              <a:t>Pág. 248 y 251</a:t>
            </a:r>
            <a:endParaRPr lang="es-CL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85720" y="337790"/>
            <a:ext cx="6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dirty="0" smtClean="0">
                <a:latin typeface="Berlin Sans FB Demi" panose="020E0802020502020306" pitchFamily="34" charset="0"/>
              </a:rPr>
              <a:t>REACCIONES A LA CUESTIÓN SOCIAL</a:t>
            </a:r>
            <a:endParaRPr lang="es-CL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8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5FANF1Dk5ao/Ui-DkatAkrI/AAAAAAAATM4/15y5I3AYNB4/s1600/ebbets.obreros.viga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76"/>
            <a:ext cx="9144000" cy="68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2"/>
          <p:cNvSpPr txBox="1">
            <a:spLocks/>
          </p:cNvSpPr>
          <p:nvPr/>
        </p:nvSpPr>
        <p:spPr>
          <a:xfrm>
            <a:off x="218941" y="283336"/>
            <a:ext cx="8822028" cy="647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800" dirty="0"/>
              <a:t>El concepto de cuestión social apareció en Europa a principios del siglo XIX, para señalar las consecuencias laborales, sociales e ideológicas producidas por la Revolución Industrial. Fue asociado a los diversos </a:t>
            </a:r>
            <a:r>
              <a:rPr lang="es-CL" sz="2800" u="sng" dirty="0"/>
              <a:t>problemas sociales</a:t>
            </a:r>
            <a:r>
              <a:rPr lang="es-CL" sz="2800" dirty="0"/>
              <a:t> que afectaron al mundo popular; </a:t>
            </a:r>
            <a:r>
              <a:rPr lang="es-CL" sz="1200" dirty="0"/>
              <a:t> </a:t>
            </a:r>
            <a:r>
              <a:rPr lang="es-CL" sz="2800" dirty="0"/>
              <a:t>una nueva forma dependiente del sistema de salarios, la aparición de problemas pertinentes a vivienda obrera, atención médica y salubridad; la constitución de organizaciones destinadas a defender los intereses del nuevo "proletariado"; huelgas y demostraciones callejeras, tal vez choques armados entre los trabajadores y la policía, y cierta popularidad de las ideas extremistas, con una consiguiente influencia sobre los dirigentes de los trabajadores</a:t>
            </a:r>
            <a:r>
              <a:rPr lang="es-CL" sz="1200" dirty="0"/>
              <a:t>.</a:t>
            </a:r>
            <a:r>
              <a:rPr lang="es-CL" sz="1200" baseline="30000" dirty="0"/>
              <a:t> </a:t>
            </a:r>
            <a:r>
              <a:rPr lang="es-CL" sz="1200" dirty="0"/>
              <a:t> </a:t>
            </a:r>
          </a:p>
          <a:p>
            <a:pPr marL="0" indent="0" algn="r">
              <a:buNone/>
            </a:pPr>
            <a:r>
              <a:rPr lang="es-CL" sz="1050" dirty="0"/>
              <a:t> </a:t>
            </a:r>
            <a:r>
              <a:rPr lang="es-CL" sz="1050" dirty="0">
                <a:hlinkClick r:id="rId3"/>
              </a:rPr>
              <a:t>www.memoriachilena.cl</a:t>
            </a:r>
            <a:r>
              <a:rPr lang="es-CL" sz="1050" dirty="0"/>
              <a:t> – Sergio </a:t>
            </a:r>
            <a:r>
              <a:rPr lang="es-CL" sz="1050" dirty="0" err="1"/>
              <a:t>Grez</a:t>
            </a: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280953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5FANF1Dk5ao/Ui-DkatAkrI/AAAAAAAATM4/15y5I3AYNB4/s1600/ebbets.obreros.viga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509"/>
            <a:ext cx="9144000" cy="68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285218" y="465942"/>
            <a:ext cx="6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dirty="0">
                <a:latin typeface="Berlin Sans FB Demi" panose="020E0802020502020306" pitchFamily="34" charset="0"/>
              </a:rPr>
              <a:t>NO HAY QUE GENERALIZAR…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64727" y="1979866"/>
            <a:ext cx="4676657" cy="2821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CL" sz="28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Muchos de los obreros contratados por las fábricas recibieron salarios que elevaron el nivel de vida de las familias </a:t>
            </a:r>
          </a:p>
        </p:txBody>
      </p:sp>
      <p:pic>
        <p:nvPicPr>
          <p:cNvPr id="2050" name="Picture 2" descr="http://2.bp.blogspot.com/-utPtJuvOX-k/T6_tXI78DBI/AAAAAAAAAiE/J71PTzkiCd0/s1600/FordQuadricyc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590" y="2079894"/>
            <a:ext cx="3674204" cy="32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1.bp.blogspot.com/-5FANF1Dk5ao/Ui-DkatAkrI/AAAAAAAATM4/15y5I3AYNB4/s1600/ebbets.obreros.viga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76"/>
            <a:ext cx="9144000" cy="68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99674" y="496796"/>
            <a:ext cx="8779497" cy="293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mujeres se independizaron de los </a:t>
            </a:r>
            <a:r>
              <a:rPr lang="es-CL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hombres </a:t>
            </a:r>
            <a:r>
              <a:rPr lang="es-CL" sz="28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fueron más respetadas por la sociedad.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 beneficios: se acaba el pagar el salario a largo plazo, los trabajadores ya no viven aislados y es más fácil formar sindicatos y contar a su favor la fuerza de la opinión pública. </a:t>
            </a:r>
          </a:p>
        </p:txBody>
      </p:sp>
      <p:pic>
        <p:nvPicPr>
          <p:cNvPr id="3076" name="Picture 4" descr="http://www.educarchile.cl/UserFiles/P0001/Image/CR_Imagen/articles-102049_imagen_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255" y="3618895"/>
            <a:ext cx="4763442" cy="31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dipity.com/uploads/events/1bd48e15b65bf326bb44eee19b173161_1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74" y="3618894"/>
            <a:ext cx="3968177" cy="293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2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5FANF1Dk5ao/Ui-DkatAkrI/AAAAAAAATM4/15y5I3AYNB4/s1600/ebbets.obreros.viga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4112"/>
            <a:ext cx="9144000" cy="68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01683" y="551641"/>
            <a:ext cx="81104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400" dirty="0">
                <a:latin typeface="Berlin Sans FB Demi" panose="020E0802020502020306" pitchFamily="34" charset="0"/>
              </a:rPr>
              <a:t>¿POR QUÉ LOS OBREROS </a:t>
            </a:r>
            <a:r>
              <a:rPr lang="es-CL" sz="4400" dirty="0" smtClean="0">
                <a:latin typeface="Berlin Sans FB Demi" panose="020E0802020502020306" pitchFamily="34" charset="0"/>
              </a:rPr>
              <a:t>TUVIERON </a:t>
            </a:r>
            <a:r>
              <a:rPr lang="es-CL" sz="4400" dirty="0">
                <a:latin typeface="Berlin Sans FB Demi" panose="020E0802020502020306" pitchFamily="34" charset="0"/>
              </a:rPr>
              <a:t>TANTOS PROBLEMAS EN ESTA ÉPOCA?</a:t>
            </a:r>
          </a:p>
        </p:txBody>
      </p:sp>
      <p:pic>
        <p:nvPicPr>
          <p:cNvPr id="4100" name="Picture 4" descr="http://www.educarchile.cl/UserFiles/P0001/Image/PSU/Contenidos2011/Modulos_Historia_2011/MOD3_m3_ni%C3%B1os_miner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255" y="2833602"/>
            <a:ext cx="5949489" cy="38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685260" y="6194738"/>
            <a:ext cx="132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Arial Rounded MT Bold" panose="020F0704030504030204" pitchFamily="34" charset="0"/>
              </a:rPr>
              <a:t>Pág. 241</a:t>
            </a:r>
            <a:endParaRPr lang="es-CL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6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5FANF1Dk5ao/Ui-DkatAkrI/AAAAAAAATM4/15y5I3AYNB4/s1600/ebbets.obreros.viga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388"/>
            <a:ext cx="9144000" cy="68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44321" y="373488"/>
            <a:ext cx="8255357" cy="268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que </a:t>
            </a:r>
            <a:r>
              <a:rPr lang="es-CL" sz="32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organización del Gobierno se </a:t>
            </a:r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reformara radicalmente, y un grupo competente de empleados públicos se constituyera, no </a:t>
            </a:r>
            <a:r>
              <a:rPr lang="es-CL" sz="32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pudo </a:t>
            </a:r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evitarse la </a:t>
            </a:r>
            <a:r>
              <a:rPr lang="es-CL" sz="32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miseria </a:t>
            </a:r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vida en áreas urbanas.</a:t>
            </a:r>
          </a:p>
        </p:txBody>
      </p:sp>
      <p:pic>
        <p:nvPicPr>
          <p:cNvPr id="1026" name="Picture 2" descr="http://conceptodefinicion.de/wp-content/uploads/2014/11/ciclismo_rapidez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71236"/>
            <a:ext cx="9144000" cy="28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9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5FANF1Dk5ao/Ui-DkatAkrI/AAAAAAAATM4/15y5I3AYNB4/s1600/ebbets.obreros.viga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49"/>
            <a:ext cx="9144000" cy="68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38909" y="399246"/>
            <a:ext cx="8473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CL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8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partir de 1760 las regiones carboníferas, </a:t>
            </a:r>
            <a:r>
              <a:rPr lang="es-CL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CL" sz="28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puertos y poblados textiles fueron testigos, frecuentemente, de escenas </a:t>
            </a:r>
            <a:r>
              <a:rPr lang="es-CL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violentas.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http://www.ludditelink.org.uk/perch/resources/completed-croppers-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75" y="1822235"/>
            <a:ext cx="7185383" cy="50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3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5FANF1Dk5ao/Ui-DkatAkrI/AAAAAAAATM4/15y5I3AYNB4/s1600/ebbets.obreros.viga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509"/>
            <a:ext cx="9144000" cy="68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2.bp.blogspot.com/_Ht1KOundo0U/TK3HyhVUlZI/AAAAAAAAARs/hk4Me67qSVI/s1600/riot-752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069" y="2175149"/>
            <a:ext cx="5964931" cy="46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83837" y="129176"/>
            <a:ext cx="6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dirty="0" smtClean="0">
                <a:latin typeface="Berlin Sans FB Demi" panose="020E0802020502020306" pitchFamily="34" charset="0"/>
              </a:rPr>
              <a:t>SINDICATOS</a:t>
            </a:r>
            <a:endParaRPr lang="es-CL" sz="4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9549" y="837062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 Rounded MT Bold" panose="020F0704030504030204" pitchFamily="34" charset="0"/>
              </a:rPr>
              <a:t>Fueron las organizaciones obreras más relevantes de Inglaterra (</a:t>
            </a:r>
            <a:r>
              <a:rPr lang="es-CL" sz="2400" dirty="0" err="1">
                <a:latin typeface="Arial Rounded MT Bold" panose="020F0704030504030204" pitchFamily="34" charset="0"/>
              </a:rPr>
              <a:t>T</a:t>
            </a:r>
            <a:r>
              <a:rPr lang="es-CL" sz="2400" dirty="0" err="1" smtClean="0">
                <a:latin typeface="Arial Rounded MT Bold" panose="020F0704030504030204" pitchFamily="34" charset="0"/>
              </a:rPr>
              <a:t>rade</a:t>
            </a:r>
            <a:r>
              <a:rPr lang="es-CL" sz="2400" dirty="0" smtClean="0">
                <a:latin typeface="Arial Rounded MT Bold" panose="020F0704030504030204" pitchFamily="34" charset="0"/>
              </a:rPr>
              <a:t> </a:t>
            </a:r>
            <a:r>
              <a:rPr lang="es-CL" sz="2400" dirty="0" err="1" smtClean="0">
                <a:latin typeface="Arial Rounded MT Bold" panose="020F0704030504030204" pitchFamily="34" charset="0"/>
              </a:rPr>
              <a:t>Unions</a:t>
            </a:r>
            <a:r>
              <a:rPr lang="es-CL" sz="2400" dirty="0" smtClean="0">
                <a:latin typeface="Arial Rounded MT Bold" panose="020F0704030504030204" pitchFamily="34" charset="0"/>
              </a:rPr>
              <a:t>) que utilizaron la huelga como principal medida de presión.</a:t>
            </a:r>
            <a:endParaRPr lang="es-CL" sz="2400" dirty="0">
              <a:latin typeface="Arial Rounded MT Bold" panose="020F07040305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6062" y="2318197"/>
            <a:ext cx="2973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Arial Rounded MT Bold" panose="020F0704030504030204" pitchFamily="34" charset="0"/>
              </a:rPr>
              <a:t>Reducción de jornada laboral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Arial Rounded MT Bold" panose="020F0704030504030204" pitchFamily="34" charset="0"/>
              </a:rPr>
              <a:t>Supresión del trabajo infantil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Arial Rounded MT Bold" panose="020F0704030504030204" pitchFamily="34" charset="0"/>
              </a:rPr>
              <a:t>Aumento del salario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Arial Rounded MT Bold" panose="020F0704030504030204" pitchFamily="34" charset="0"/>
              </a:rPr>
              <a:t>Mejora de las condiciones sanitarias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Arial Rounded MT Bold" panose="020F0704030504030204" pitchFamily="34" charset="0"/>
              </a:rPr>
              <a:t>Seguros de cesantía, enfermedad y vejez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Arial Rounded MT Bold" panose="020F0704030504030204" pitchFamily="34" charset="0"/>
              </a:rPr>
              <a:t>Sufragio universal</a:t>
            </a:r>
            <a:endParaRPr lang="es-CL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0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5FANF1Dk5ao/Ui-DkatAkrI/AAAAAAAATM4/15y5I3AYNB4/s1600/ebbets.obreros.viga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5185"/>
            <a:ext cx="9144000" cy="68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491850" y="1909343"/>
            <a:ext cx="3429000" cy="38025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CL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1800 – Ley de Asociaciones. Se aplicó raramente, porque las sanciones eran muy </a:t>
            </a:r>
            <a:r>
              <a:rPr lang="es-CL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leves.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CL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1824 </a:t>
            </a:r>
            <a:r>
              <a:rPr lang="es-CL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CL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eliminó </a:t>
            </a:r>
            <a:r>
              <a:rPr lang="es-CL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</a:t>
            </a:r>
            <a:r>
              <a:rPr lang="es-CL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</a:t>
            </a:r>
            <a:r>
              <a:rPr lang="es-CL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el efecto fue inmediato: gran número de asociaciones secretas se dieron a conocer y se formaron otras </a:t>
            </a:r>
            <a:r>
              <a:rPr lang="es-CL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nuevas.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CL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1825 </a:t>
            </a:r>
            <a:r>
              <a:rPr lang="es-CL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ley aprobó la legalidad de las asociaciones.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83837" y="183768"/>
            <a:ext cx="71071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dirty="0" smtClean="0">
                <a:latin typeface="Berlin Sans FB Demi" panose="020E0802020502020306" pitchFamily="34" charset="0"/>
              </a:rPr>
              <a:t>LENTO RECONOCIMIENTO LEGAL DE LOS OBREROS</a:t>
            </a:r>
            <a:endParaRPr lang="es-CL" sz="4000" dirty="0">
              <a:latin typeface="Berlin Sans FB Demi" panose="020E0802020502020306" pitchFamily="34" charset="0"/>
            </a:endParaRPr>
          </a:p>
        </p:txBody>
      </p:sp>
      <p:pic>
        <p:nvPicPr>
          <p:cNvPr id="3076" name="Picture 4" descr="http://www.escuelapedia.com/wp-content/uploads/2011/05/Revoluci%C3%B3n-Industrial-el-cartis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743260"/>
            <a:ext cx="5180700" cy="42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59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ime in Motion_SHIP_TP102728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95CFB8-4287-4949-87DF-9B73F445FC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Tiempo en movimiento (con vídeo)</Template>
  <TotalTime>0</TotalTime>
  <Words>332</Words>
  <Application>Microsoft Macintosh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Time in Motion_SHIP_TP102728000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2015-10-30T12:35:36Z</dcterms:created>
  <dcterms:modified xsi:type="dcterms:W3CDTF">2015-11-05T22:26:18Z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TC027280019991</vt:lpwstr>
  </property>
</Properties>
</file>